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1"/>
  </p:notesMasterIdLst>
  <p:sldIdLst>
    <p:sldId id="256" r:id="rId2"/>
    <p:sldId id="300" r:id="rId3"/>
    <p:sldId id="301" r:id="rId4"/>
    <p:sldId id="288" r:id="rId5"/>
    <p:sldId id="291" r:id="rId6"/>
    <p:sldId id="257" r:id="rId7"/>
    <p:sldId id="276" r:id="rId8"/>
    <p:sldId id="260" r:id="rId9"/>
    <p:sldId id="266" r:id="rId10"/>
    <p:sldId id="273" r:id="rId11"/>
    <p:sldId id="262" r:id="rId12"/>
    <p:sldId id="295" r:id="rId13"/>
    <p:sldId id="319" r:id="rId14"/>
    <p:sldId id="277" r:id="rId15"/>
    <p:sldId id="320" r:id="rId16"/>
    <p:sldId id="296" r:id="rId17"/>
    <p:sldId id="321" r:id="rId18"/>
    <p:sldId id="297" r:id="rId19"/>
    <p:sldId id="323" r:id="rId20"/>
    <p:sldId id="299" r:id="rId21"/>
    <p:sldId id="324" r:id="rId22"/>
    <p:sldId id="298" r:id="rId23"/>
    <p:sldId id="322" r:id="rId24"/>
    <p:sldId id="278" r:id="rId25"/>
    <p:sldId id="325" r:id="rId26"/>
    <p:sldId id="279" r:id="rId27"/>
    <p:sldId id="326" r:id="rId28"/>
    <p:sldId id="310" r:id="rId29"/>
    <p:sldId id="308" r:id="rId30"/>
    <p:sldId id="318" r:id="rId31"/>
    <p:sldId id="304" r:id="rId32"/>
    <p:sldId id="311" r:id="rId33"/>
    <p:sldId id="312" r:id="rId34"/>
    <p:sldId id="307" r:id="rId35"/>
    <p:sldId id="287" r:id="rId36"/>
    <p:sldId id="292" r:id="rId37"/>
    <p:sldId id="317" r:id="rId38"/>
    <p:sldId id="314" r:id="rId39"/>
    <p:sldId id="31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4E0E"/>
    <a:srgbClr val="EA8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E879-71AD-4859-88DC-BB79B07E9822}" v="382" dt="2021-05-05T19:36:18.941"/>
    <p1510:client id="{3BE739C6-FFB8-4931-8F71-A7B7AA1B1B52}" v="92" dt="2021-05-05T17:38:47.067"/>
    <p1510:client id="{3EDCC72F-1A3C-4071-A805-11A40B1D9D69}" v="13" dt="2021-05-05T19:00:39.377"/>
    <p1510:client id="{531AFCC3-E6C1-482F-B171-6C2D47EE0BAE}" v="44" dt="2021-05-05T17:25:28.273"/>
    <p1510:client id="{58874435-290D-474F-805C-8824554520AE}" v="292" dt="2021-05-05T18:52:28.729"/>
    <p1510:client id="{5EA4A5A3-6C14-44F6-8FEC-526F034FA415}" v="6" dt="2021-05-05T19:04:25.399"/>
    <p1510:client id="{69E90906-574F-4BE4-9F48-7096C3082934}" v="40" dt="2021-05-05T17:38:05.704"/>
    <p1510:client id="{6AAB0167-0CC4-47A9-8A16-5AB4B191B501}" v="1150" dt="2021-05-05T19:56:03.300"/>
    <p1510:client id="{736F28D6-E985-4C10-BB22-292C31E6E38B}" v="148" dt="2021-05-05T19:37:16.126"/>
    <p1510:client id="{79077632-0302-48A3-96BE-5BBF180636AA}" v="28" dt="2021-05-05T17:33:23.425"/>
    <p1510:client id="{9C7AA2C5-38C3-4A84-B586-5E0F59FB2416}" v="9" dt="2021-05-05T16:20:48.570"/>
    <p1510:client id="{A682485C-166F-4B80-A731-EB4698360769}" v="1" dt="2021-05-05T17:18:57.669"/>
    <p1510:client id="{A8CC5F5C-FEC6-4752-8B34-FAD76481DB82}" v="15" dt="2021-05-05T18:23:16.288"/>
    <p1510:client id="{B2ADC9BD-83F7-4FF5-8DFB-C4CD19E035ED}" v="15" dt="2021-05-05T16:53:54.412"/>
    <p1510:client id="{B6B86555-BF44-4989-8CF9-978B02D5801C}" v="7" dt="2021-05-05T19:03:13.233"/>
    <p1510:client id="{E6207BE1-A3C7-44D9-A968-F43F9F46C7D6}" v="5" dt="2021-05-05T17:19:01.727"/>
    <p1510:client id="{E903B31A-A909-4B13-A280-6CDA8A49CDC0}" v="57" dt="2021-05-05T17:29:43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 ciemny 1 — Ak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5T18:25:40.7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05.05.2021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05.05.2021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05.05.2021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05.05.2021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05.05.2021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05.05.2021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265" y="2121621"/>
            <a:ext cx="11943470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i="1" dirty="0" err="1">
                <a:latin typeface="+mj-lt"/>
              </a:rPr>
              <a:t>Relational</a:t>
            </a:r>
            <a:r>
              <a:rPr lang="pl-PL" sz="1800" i="1" dirty="0">
                <a:latin typeface="+mj-lt"/>
              </a:rPr>
              <a:t> Database Management System, RDBMS </a:t>
            </a:r>
            <a:r>
              <a:rPr lang="pl-PL" sz="1800" dirty="0">
                <a:latin typeface="+mj-lt"/>
              </a:rPr>
              <a:t>(System zarządzania relacyjną bazą danych): </a:t>
            </a:r>
          </a:p>
          <a:p>
            <a:pPr>
              <a:buFontTx/>
              <a:buChar char="-"/>
            </a:pPr>
            <a:r>
              <a:rPr lang="pl-PL" sz="1800" dirty="0">
                <a:latin typeface="+mj-lt"/>
              </a:rPr>
              <a:t>Microsoft SQL Server 2019 (projektowanie bazy danych za pomocą strukturalnego języka zapytań </a:t>
            </a:r>
            <a:r>
              <a:rPr lang="pl-PL" sz="1800" b="0" i="1" dirty="0" err="1">
                <a:effectLst/>
                <a:latin typeface="+mj-lt"/>
              </a:rPr>
              <a:t>Structured</a:t>
            </a:r>
            <a:r>
              <a:rPr lang="pl-PL" sz="1800" b="0" i="1" dirty="0">
                <a:effectLst/>
                <a:latin typeface="+mj-lt"/>
              </a:rPr>
              <a:t> Query Language, SQL) </a:t>
            </a:r>
            <a:endParaRPr lang="pl-PL" sz="1800" dirty="0">
              <a:latin typeface="+mj-lt"/>
            </a:endParaRPr>
          </a:p>
          <a:p>
            <a:pPr>
              <a:buFontTx/>
              <a:buChar char="-"/>
            </a:pPr>
            <a:endParaRPr lang="pl-PL" sz="1800" dirty="0">
              <a:latin typeface="+mj-lt"/>
            </a:endParaRPr>
          </a:p>
          <a:p>
            <a:pPr marL="0" indent="0">
              <a:buNone/>
            </a:pPr>
            <a:r>
              <a:rPr lang="pl-PL" sz="1800" b="0" i="1" err="1">
                <a:effectLst/>
                <a:latin typeface="+mj-lt"/>
              </a:rPr>
              <a:t>Integrated</a:t>
            </a:r>
            <a:r>
              <a:rPr lang="pl-PL" sz="1800" b="0" i="1" dirty="0">
                <a:effectLst/>
                <a:latin typeface="+mj-lt"/>
              </a:rPr>
              <a:t> Development Environment, IDE </a:t>
            </a:r>
            <a:r>
              <a:rPr lang="pl-PL" sz="1800" b="0" i="0" dirty="0">
                <a:effectLst/>
                <a:latin typeface="+mj-lt"/>
              </a:rPr>
              <a:t>(</a:t>
            </a:r>
            <a:r>
              <a:rPr lang="pl-PL" sz="1800" b="0" i="0" u="none" strike="noStrike" dirty="0">
                <a:effectLst/>
                <a:latin typeface="+mj-lt"/>
              </a:rPr>
              <a:t>zintegrowane środowisko programistyczne</a:t>
            </a:r>
            <a:r>
              <a:rPr lang="pl-PL" sz="1800" dirty="0">
                <a:latin typeface="+mj-lt"/>
              </a:rPr>
              <a:t>) : </a:t>
            </a:r>
          </a:p>
          <a:p>
            <a:pPr marL="0" indent="0">
              <a:buNone/>
            </a:pPr>
            <a:r>
              <a:rPr lang="pl-PL" sz="1800" dirty="0">
                <a:latin typeface="+mj-lt"/>
              </a:rPr>
              <a:t>- Visual Studio 2019 </a:t>
            </a:r>
            <a:r>
              <a:rPr lang="pl-PL" sz="1800" dirty="0" err="1">
                <a:latin typeface="+mj-lt"/>
              </a:rPr>
              <a:t>Community</a:t>
            </a:r>
            <a:r>
              <a:rPr lang="pl-PL" sz="1800" dirty="0">
                <a:latin typeface="+mj-lt"/>
              </a:rPr>
              <a:t> (programowanie aplikacji Windows </a:t>
            </a:r>
            <a:r>
              <a:rPr lang="pl-PL" sz="1800" dirty="0" err="1">
                <a:latin typeface="+mj-lt"/>
              </a:rPr>
              <a:t>Forms</a:t>
            </a:r>
            <a:r>
              <a:rPr lang="pl-PL" sz="1800" dirty="0">
                <a:latin typeface="+mj-lt"/>
              </a:rPr>
              <a:t> za pomocą języka programowania C#)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567844"/>
            <a:ext cx="2154664" cy="215466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4567844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1" y="2311472"/>
            <a:ext cx="3750569" cy="4000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/>
              <a:t> Eksploatacja prowadzona jest według planowanej profilaktyki.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(przegląd) profilaktyczny maszyn wykonywany jest przez zewnętrzną firmę, okresowe </a:t>
            </a:r>
            <a:br>
              <a:rPr lang="pl-PL" sz="1800" dirty="0"/>
            </a:br>
            <a:r>
              <a:rPr lang="pl-PL" sz="1800" dirty="0"/>
              <a:t>i bieżące przeglądy wykonywane są w naszym przedsiębiorstwie.</a:t>
            </a:r>
          </a:p>
          <a:p>
            <a:pPr marL="0" indent="0" algn="just">
              <a:buNone/>
            </a:pPr>
            <a:endParaRPr lang="pl-PL" sz="1800" dirty="0"/>
          </a:p>
          <a:p>
            <a:pPr marL="0" indent="0" algn="just">
              <a:buNone/>
            </a:pPr>
            <a:r>
              <a:rPr lang="pl-PL" sz="1800" dirty="0"/>
              <a:t>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86" b="93241" l="5634" r="96714">
                        <a14:foregroundMark x1="5516" y1="2982" x2="8099" y2="37575"/>
                        <a14:foregroundMark x1="21656" y1="36669" x2="24531" y2="35984"/>
                        <a14:foregroundMark x1="24531" y1="35984" x2="27465" y2="21869"/>
                        <a14:foregroundMark x1="27400" y1="20191" x2="26995" y2="9742"/>
                        <a14:foregroundMark x1="27465" y1="21869" x2="27478" y2="22202"/>
                        <a14:foregroundMark x1="26995" y1="9742" x2="22535" y2="2783"/>
                        <a14:foregroundMark x1="22535" y1="2783" x2="6103" y2="3380"/>
                        <a14:foregroundMark x1="66195" y1="43339" x2="66549" y2="52485"/>
                        <a14:foregroundMark x1="66080" y1="40358" x2="66192" y2="43256"/>
                        <a14:foregroundMark x1="66549" y1="52485" x2="71009" y2="56461"/>
                        <a14:foregroundMark x1="71009" y1="56461" x2="77113" y2="55666"/>
                        <a14:foregroundMark x1="77113" y1="55666" x2="86385" y2="56064"/>
                        <a14:foregroundMark x1="86385" y1="56064" x2="90258" y2="45527"/>
                        <a14:foregroundMark x1="90258" y1="45527" x2="82981" y2="38966"/>
                        <a14:foregroundMark x1="82981" y1="38966" x2="65610" y2="39364"/>
                        <a14:foregroundMark x1="63263" y1="68588" x2="64789" y2="85487"/>
                        <a14:foregroundMark x1="64789" y1="85487" x2="80282" y2="86680"/>
                        <a14:foregroundMark x1="80282" y1="86680" x2="96479" y2="83698"/>
                        <a14:foregroundMark x1="96479" y1="83698" x2="97770" y2="75547"/>
                        <a14:foregroundMark x1="97770" y1="75547" x2="90845" y2="68986"/>
                        <a14:foregroundMark x1="90845" y1="68986" x2="62676" y2="69583"/>
                        <a14:foregroundMark x1="68310" y1="73161" x2="81573" y2="83101"/>
                        <a14:foregroundMark x1="81573" y1="83101" x2="88498" y2="82505"/>
                        <a14:foregroundMark x1="88498" y1="82505" x2="85681" y2="75348"/>
                        <a14:foregroundMark x1="85681" y1="75348" x2="79930" y2="73956"/>
                        <a14:foregroundMark x1="91197" y1="71571" x2="92840" y2="79722"/>
                        <a14:foregroundMark x1="92840" y1="79722" x2="89906" y2="81113"/>
                        <a14:foregroundMark x1="95070" y1="69583" x2="96714" y2="80716"/>
                        <a14:foregroundMark x1="96714" y1="80716" x2="96244" y2="82306"/>
                        <a14:foregroundMark x1="75587" y1="58449" x2="75587" y2="60139"/>
                        <a14:foregroundMark x1="70657" y1="42942" x2="81338" y2="41551"/>
                        <a14:foregroundMark x1="37089" y1="27038" x2="48474" y2="37773"/>
                        <a14:foregroundMark x1="48474" y1="37773" x2="48592" y2="37773"/>
                        <a14:foregroundMark x1="50822" y1="29026" x2="38850" y2="36581"/>
                        <a14:foregroundMark x1="35446" y1="53678" x2="50235" y2="71968"/>
                        <a14:foregroundMark x1="36150" y1="91650" x2="45892" y2="83897"/>
                        <a14:foregroundMark x1="41080" y1="81113" x2="32277" y2="86083"/>
                        <a14:foregroundMark x1="32277" y1="86083" x2="37324" y2="93042"/>
                        <a14:foregroundMark x1="37324" y1="93042" x2="48005" y2="93439"/>
                        <a14:foregroundMark x1="48005" y1="93439" x2="52347" y2="86680"/>
                        <a14:foregroundMark x1="52347" y1="86680" x2="47770" y2="80716"/>
                        <a14:foregroundMark x1="33216" y1="52485" x2="35915" y2="71769"/>
                        <a14:foregroundMark x1="35915" y1="71769" x2="46479" y2="72962"/>
                        <a14:foregroundMark x1="46479" y1="72962" x2="51995" y2="67197"/>
                        <a14:foregroundMark x1="51995" y1="67197" x2="51056" y2="56262"/>
                        <a14:foregroundMark x1="51056" y1="56262" x2="46009" y2="53479"/>
                        <a14:foregroundMark x1="46009" y1="53479" x2="43779" y2="53479"/>
                        <a14:foregroundMark x1="35094" y1="26044" x2="44601" y2="36779"/>
                        <a14:foregroundMark x1="44601" y1="36779" x2="50939" y2="33797"/>
                        <a14:foregroundMark x1="50939" y1="33797" x2="40610" y2="27038"/>
                        <a14:foregroundMark x1="40610" y1="27038" x2="35681" y2="27435"/>
                        <a14:foregroundMark x1="35681" y1="27435" x2="35681" y2="27833"/>
                        <a14:foregroundMark x1="8920" y1="45129" x2="15258" y2="55467"/>
                        <a14:foregroundMark x1="15258" y1="55467" x2="24296" y2="54274"/>
                        <a14:foregroundMark x1="24296" y1="54274" x2="14906" y2="45328"/>
                        <a14:foregroundMark x1="14906" y1="45328" x2="12441" y2="45726"/>
                        <a14:foregroundMark x1="9742" y1="66402" x2="17136" y2="83897"/>
                        <a14:foregroundMark x1="17136" y1="83897" x2="24531" y2="76740"/>
                        <a14:foregroundMark x1="24531" y1="76740" x2="19014" y2="68191"/>
                        <a14:foregroundMark x1="19014" y1="68191" x2="14202" y2="67594"/>
                        <a14:foregroundMark x1="7981" y1="67197" x2="7746" y2="79523"/>
                        <a14:foregroundMark x1="7746" y1="79523" x2="9038" y2="81113"/>
                        <a14:foregroundMark x1="24765" y1="68588" x2="21244" y2="83300"/>
                        <a14:foregroundMark x1="21244" y1="83300" x2="19718" y2="84294"/>
                        <a14:foregroundMark x1="6925" y1="67992" x2="7512" y2="83101"/>
                        <a14:foregroundMark x1="7512" y1="83101" x2="13263" y2="87078"/>
                        <a14:foregroundMark x1="13263" y1="87078" x2="16315" y2="87078"/>
                        <a14:foregroundMark x1="5634" y1="66203" x2="8920" y2="70974"/>
                        <a14:foregroundMark x1="12559" y1="6958" x2="13028" y2="19085"/>
                        <a14:foregroundMark x1="13028" y1="19085" x2="19953" y2="31412"/>
                        <a14:foregroundMark x1="19953" y1="31412" x2="19718" y2="16103"/>
                        <a14:foregroundMark x1="19718" y1="16103" x2="16432" y2="22068"/>
                        <a14:foregroundMark x1="37207" y1="26640" x2="38732" y2="36978"/>
                        <a14:foregroundMark x1="38732" y1="36978" x2="50235" y2="38370"/>
                        <a14:foregroundMark x1="50235" y1="38370" x2="51761" y2="27435"/>
                        <a14:foregroundMark x1="51761" y1="27435" x2="47418" y2="26640"/>
                        <a14:foregroundMark x1="24883" y1="43539" x2="13615" y2="54473"/>
                        <a14:foregroundMark x1="13615" y1="54473" x2="7042" y2="53678"/>
                        <a14:foregroundMark x1="7042" y1="53678" x2="5869" y2="52485"/>
                        <a14:foregroundMark x1="53404" y1="27435" x2="50352" y2="37575"/>
                        <a14:foregroundMark x1="50352" y1="37575" x2="50000" y2="37773"/>
                        <a14:foregroundMark x1="40845" y1="26243" x2="33568" y2="33002"/>
                        <a14:foregroundMark x1="33568" y1="33002" x2="37911" y2="36581"/>
                        <a14:foregroundMark x1="37911" y1="36581" x2="38967" y2="36581"/>
                        <a14:foregroundMark x1="43779" y1="27237" x2="54108" y2="30815"/>
                        <a14:foregroundMark x1="54108" y1="30815" x2="54225" y2="38171"/>
                        <a14:foregroundMark x1="50939" y1="26243" x2="38732" y2="26640"/>
                        <a14:foregroundMark x1="40610" y1="52286" x2="33803" y2="53678"/>
                        <a14:foregroundMark x1="36620" y1="51690" x2="32864" y2="52286"/>
                        <a14:foregroundMark x1="25117" y1="70378" x2="24765" y2="86481"/>
                        <a14:foregroundMark x1="24765" y1="86481" x2="7042" y2="88072"/>
                        <a14:foregroundMark x1="47418" y1="81113" x2="42019" y2="80517"/>
                        <a14:foregroundMark x1="42136" y1="45328" x2="42136" y2="45328"/>
                        <a14:foregroundMark x1="48592" y1="44533" x2="48592" y2="44533"/>
                        <a14:foregroundMark x1="28873" y1="35586" x2="28873" y2="35586"/>
                        <a14:foregroundMark x1="31455" y1="25050" x2="31455" y2="25050"/>
                        <a14:foregroundMark x1="30869" y1="26044" x2="30869" y2="26044"/>
                        <a14:foregroundMark x1="30869" y1="28628" x2="30869" y2="28628"/>
                        <a14:foregroundMark x1="9826" y1="65172" x2="9977" y2="66004"/>
                        <a14:foregroundMark x1="9038" y1="60835" x2="9250" y2="62003"/>
                        <a14:foregroundMark x1="8685" y1="59245" x2="9272" y2="60835"/>
                        <a14:foregroundMark x1="64719" y1="40840" x2="65610" y2="40954"/>
                        <a14:foregroundMark x1="57864" y1="39960" x2="59923" y2="40224"/>
                        <a14:foregroundMark x1="28170" y1="34646" x2="27347" y2="36183"/>
                        <a14:foregroundMark x1="29796" y1="31605" x2="29531" y2="32101"/>
                        <a14:foregroundMark x1="30751" y1="29821" x2="30382" y2="30511"/>
                        <a14:foregroundMark x1="49531" y1="52087" x2="54577" y2="59245"/>
                        <a14:foregroundMark x1="54577" y1="59245" x2="54930" y2="71173"/>
                        <a14:foregroundMark x1="54930" y1="71173" x2="54812" y2="71173"/>
                        <a14:foregroundMark x1="48709" y1="49503" x2="48709" y2="49503"/>
                        <a14:foregroundMark x1="48709" y1="47913" x2="48709" y2="47913"/>
                        <a14:foregroundMark x1="41901" y1="41948" x2="41901" y2="41948"/>
                        <a14:foregroundMark x1="42371" y1="41750" x2="42371" y2="41750"/>
                        <a14:foregroundMark x1="42019" y1="48111" x2="42019" y2="48111"/>
                        <a14:foregroundMark x1="42136" y1="41153" x2="42136" y2="41153"/>
                        <a14:foregroundMark x1="48826" y1="43340" x2="48826" y2="43340"/>
                        <a14:foregroundMark x1="63146" y1="39761" x2="63146" y2="39761"/>
                        <a14:foregroundMark x1="64085" y1="39761" x2="64085" y2="39761"/>
                        <a14:foregroundMark x1="75352" y1="66402" x2="75352" y2="66402"/>
                        <a14:foregroundMark x1="36150" y1="76342" x2="36150" y2="76342"/>
                        <a14:foregroundMark x1="8920" y1="64215" x2="8920" y2="64215"/>
                        <a14:foregroundMark x1="8920" y1="62624" x2="8920" y2="62624"/>
                        <a14:foregroundMark x1="8803" y1="61630" x2="8803" y2="61630"/>
                        <a14:foregroundMark x1="7394" y1="38370" x2="7394" y2="38370"/>
                        <a14:foregroundMark x1="7394" y1="40358" x2="7394" y2="40358"/>
                        <a14:foregroundMark x1="30751" y1="33400" x2="30751" y2="33400"/>
                        <a14:foregroundMark x1="30986" y1="35189" x2="30986" y2="35189"/>
                        <a14:foregroundMark x1="29930" y1="35388" x2="29930" y2="35388"/>
                        <a14:foregroundMark x1="32394" y1="25646" x2="32394" y2="25646"/>
                        <a14:foregroundMark x1="30751" y1="25249" x2="30751" y2="25249"/>
                        <a14:foregroundMark x1="29343" y1="35388" x2="29343" y2="35388"/>
                        <a14:foregroundMark x1="61502" y1="39960" x2="61502" y2="39960"/>
                        <a14:foregroundMark x1="62207" y1="39761" x2="62207" y2="39761"/>
                        <a14:foregroundMark x1="75469" y1="62823" x2="75469" y2="62823"/>
                        <a14:foregroundMark x1="75469" y1="64612" x2="75469" y2="64612"/>
                        <a14:foregroundMark x1="65023" y1="39960" x2="65023" y2="39960"/>
                        <a14:backgroundMark x1="28991" y1="33002" x2="28991" y2="29225"/>
                        <a14:backgroundMark x1="29577" y1="33598" x2="28991" y2="29423"/>
                        <a14:backgroundMark x1="29812" y1="31610" x2="29460" y2="30020"/>
                        <a14:backgroundMark x1="30047" y1="31014" x2="29695" y2="29821"/>
                        <a14:backgroundMark x1="28822" y1="33400" x2="29225" y2="32803"/>
                        <a14:backgroundMark x1="28286" y1="34195" x2="28822" y2="33400"/>
                        <a14:backgroundMark x1="30047" y1="30417" x2="29930" y2="31610"/>
                        <a14:backgroundMark x1="27465" y1="22266" x2="27934" y2="17495"/>
                        <a14:backgroundMark x1="10681" y1="39165" x2="22183" y2="39165"/>
                        <a14:backgroundMark x1="9742" y1="37773" x2="13850" y2="38370"/>
                        <a14:backgroundMark x1="17254" y1="37773" x2="20775" y2="38767"/>
                        <a14:backgroundMark x1="16901" y1="37972" x2="17958" y2="38966"/>
                        <a14:backgroundMark x1="9684" y1="38370" x2="10563" y2="38966"/>
                        <a14:backgroundMark x1="8803" y1="37773" x2="9684" y2="38370"/>
                        <a14:backgroundMark x1="8803" y1="38370" x2="9742" y2="39165"/>
                        <a14:backgroundMark x1="8333" y1="37972" x2="8803" y2="38370"/>
                        <a14:backgroundMark x1="9156" y1="38370" x2="10094" y2="39165"/>
                        <a14:backgroundMark x1="8451" y1="37773" x2="9156" y2="38370"/>
                        <a14:backgroundMark x1="8979" y1="38370" x2="9859" y2="39165"/>
                        <a14:backgroundMark x1="8099" y1="37575" x2="8979" y2="38370"/>
                        <a14:backgroundMark x1="29695" y1="32406" x2="29460" y2="31213"/>
                        <a14:backgroundMark x1="27582" y1="23062" x2="27582" y2="21471"/>
                        <a14:backgroundMark x1="27700" y1="20875" x2="27817" y2="16302"/>
                        <a14:backgroundMark x1="10241" y1="62624" x2="10681" y2="61630"/>
                        <a14:backgroundMark x1="9624" y1="64016" x2="10241" y2="62624"/>
                        <a14:backgroundMark x1="10071" y1="62624" x2="10915" y2="62028"/>
                        <a14:backgroundMark x1="9507" y1="63022" x2="10071" y2="62624"/>
                        <a14:backgroundMark x1="9390" y1="62227" x2="10094" y2="62028"/>
                        <a14:backgroundMark x1="9390" y1="61630" x2="10681" y2="61630"/>
                        <a14:backgroundMark x1="9272" y1="61630" x2="10446" y2="61630"/>
                        <a14:backgroundMark x1="64789" y1="40954" x2="62911" y2="43141"/>
                        <a14:backgroundMark x1="44953" y1="47515" x2="44953" y2="43340"/>
                        <a14:backgroundMark x1="76320" y1="63221" x2="76408" y2="62624"/>
                        <a14:backgroundMark x1="76115" y1="64612" x2="76320" y2="63221"/>
                        <a14:backgroundMark x1="76056" y1="65010" x2="76115" y2="64612"/>
                        <a14:backgroundMark x1="76291" y1="63221" x2="76761" y2="62624"/>
                        <a14:backgroundMark x1="75822" y1="63817" x2="76291" y2="63221"/>
                        <a14:backgroundMark x1="74765" y1="59046" x2="73826" y2="60636"/>
                        <a14:backgroundMark x1="74883" y1="59046" x2="73592" y2="60040"/>
                        <a14:backgroundMark x1="61737" y1="40755" x2="60211" y2="40954"/>
                        <a14:backgroundMark x1="59624" y1="40755" x2="59977" y2="41551"/>
                        <a14:backgroundMark x1="59859" y1="40557" x2="60094" y2="41153"/>
                        <a14:backgroundMark x1="59977" y1="40557" x2="59977" y2="40954"/>
                        <a14:backgroundMark x1="75939" y1="63022" x2="76878" y2="63221"/>
                        <a14:backgroundMark x1="75939" y1="62624" x2="76174" y2="63221"/>
                        <a14:backgroundMark x1="75822" y1="62227" x2="76174" y2="628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1611" y="2108272"/>
            <a:ext cx="8050389" cy="474972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12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F72DC746-F2AE-47A6-B775-AEFCA45D8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9980" y="1837267"/>
            <a:ext cx="5904148" cy="5114395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materiału - </a:t>
            </a:r>
            <a:r>
              <a:rPr lang="pl-PL"/>
              <a:t>kosztorys ofertowy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13</a:t>
            </a:r>
            <a:endParaRPr lang="pl-PL" dirty="0"/>
          </a:p>
        </p:txBody>
      </p:sp>
      <p:pic>
        <p:nvPicPr>
          <p:cNvPr id="6" name="Obraz 7">
            <a:extLst>
              <a:ext uri="{FF2B5EF4-FFF2-40B4-BE49-F238E27FC236}">
                <a16:creationId xmlns:a16="http://schemas.microsoft.com/office/drawing/2014/main" id="{AF89B717-0D9A-43B4-B5CB-B2547B97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3" y="2133194"/>
            <a:ext cx="5648326" cy="2964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Obraz 4">
            <a:extLst>
              <a:ext uri="{FF2B5EF4-FFF2-40B4-BE49-F238E27FC236}">
                <a16:creationId xmlns:a16="http://schemas.microsoft.com/office/drawing/2014/main" id="{C2D2570A-2CC7-4D3B-AE36-C7105877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23" y="3620849"/>
            <a:ext cx="6516914" cy="3024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300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14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518B1FB-323E-4E66-8FEE-41A56CFE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2496" y="1856074"/>
            <a:ext cx="5849648" cy="5065353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15</a:t>
            </a:r>
            <a:endParaRPr lang="pl-PL" dirty="0"/>
          </a:p>
        </p:txBody>
      </p:sp>
      <p:pic>
        <p:nvPicPr>
          <p:cNvPr id="4" name="Obraz 4">
            <a:extLst>
              <a:ext uri="{FF2B5EF4-FFF2-40B4-BE49-F238E27FC236}">
                <a16:creationId xmlns:a16="http://schemas.microsoft.com/office/drawing/2014/main" id="{6431428F-ADA7-4F89-9626-CAC6736B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074" y="2891612"/>
            <a:ext cx="5162008" cy="386247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7A7959AA-9BBF-4182-9578-876C7720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84" y="2063590"/>
            <a:ext cx="4979359" cy="3385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49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1D0BAED7-658A-4DA7-9FAD-4414B2199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307" y="1854948"/>
            <a:ext cx="5724977" cy="5066833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17</a:t>
            </a:r>
            <a:endParaRPr lang="pl-PL" dirty="0"/>
          </a:p>
        </p:txBody>
      </p:sp>
      <p:pic>
        <p:nvPicPr>
          <p:cNvPr id="5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574D4889-390F-4178-AA7C-F91BEAA0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96" y="3825151"/>
            <a:ext cx="6170492" cy="281819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Obraz 8">
            <a:extLst>
              <a:ext uri="{FF2B5EF4-FFF2-40B4-BE49-F238E27FC236}">
                <a16:creationId xmlns:a16="http://schemas.microsoft.com/office/drawing/2014/main" id="{1B34C1F5-7320-4CB7-8AD5-D01AEA8B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063963"/>
            <a:ext cx="4993481" cy="4111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44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18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DC948EF0-F3CC-4D0F-9F65-18666079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64" y="1919857"/>
            <a:ext cx="4783017" cy="5036598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19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296E5D18-5823-479F-9603-A36AFEFF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4" y="2040929"/>
            <a:ext cx="6742454" cy="392629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8248C2F0-1F5F-4945-91DB-79EBD806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990" y="4071569"/>
            <a:ext cx="4769216" cy="25610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69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01968" cy="3599316"/>
          </a:xfrm>
        </p:spPr>
        <p:txBody>
          <a:bodyPr/>
          <a:lstStyle/>
          <a:p>
            <a:pPr marL="0" indent="0" algn="ctr">
              <a:buNone/>
            </a:pPr>
            <a:r>
              <a:rPr lang="pl-PL" sz="1800" b="1" dirty="0"/>
              <a:t>Nabycie umiejętności z zakresu projektowania aplikacji wspomagającej zarządzanie produkcją </a:t>
            </a:r>
            <a:br>
              <a:rPr lang="pl-PL" sz="1800" b="1" dirty="0"/>
            </a:br>
            <a:r>
              <a:rPr lang="pl-PL" sz="1800" b="1" dirty="0"/>
              <a:t>przy pomocy poznanych programów komputerowych</a:t>
            </a:r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endParaRPr lang="pl-PL" sz="1800" b="1" dirty="0"/>
          </a:p>
          <a:p>
            <a:pPr marL="0" indent="0" algn="ctr">
              <a:buNone/>
            </a:pPr>
            <a:r>
              <a:rPr lang="pl-PL" sz="1800" b="1" dirty="0"/>
              <a:t>Cele pośrednie:</a:t>
            </a:r>
          </a:p>
          <a:p>
            <a:pPr marL="0" indent="0" algn="ctr">
              <a:buNone/>
            </a:pPr>
            <a:r>
              <a:rPr lang="pl-PL" sz="1800" b="1" dirty="0"/>
              <a:t>Nabycie umiejętności pracy w zespole projektowym </a:t>
            </a:r>
            <a:br>
              <a:rPr lang="pl-PL" sz="1800" b="1" dirty="0"/>
            </a:br>
            <a:r>
              <a:rPr lang="pl-PL" sz="1800" b="1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20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9FEE89B1-CD0D-4747-B414-7D21666A0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7138" y="1944915"/>
            <a:ext cx="5903874" cy="4913085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pPr algn="ctr"/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21</a:t>
            </a:r>
            <a:endParaRPr lang="pl-PL" dirty="0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E908FC30-DB72-4306-80EA-A23E3695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44" y="2619585"/>
            <a:ext cx="5892052" cy="418954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458B8CC6-25DD-413B-BD99-0CA8A790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27" y="2232071"/>
            <a:ext cx="5645523" cy="3042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020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pPr algn="ctr"/>
            <a:r>
              <a:rPr lang="pl-PL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22</a:t>
            </a:r>
          </a:p>
        </p:txBody>
      </p:sp>
      <p:pic>
        <p:nvPicPr>
          <p:cNvPr id="9" name="Grafika 9">
            <a:extLst>
              <a:ext uri="{FF2B5EF4-FFF2-40B4-BE49-F238E27FC236}">
                <a16:creationId xmlns:a16="http://schemas.microsoft.com/office/drawing/2014/main" id="{3E6B6689-F8A2-4CE0-98A5-BE1AE16BE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0571" y="1847970"/>
            <a:ext cx="6026870" cy="5065352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844B34-31B6-4F39-87F8-784BBDAE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ea typeface="+mj-lt"/>
                <a:cs typeface="+mj-lt"/>
              </a:rPr>
              <a:t>Koszt maszyn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DC14072D-461A-4374-92F7-E19A4702F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539" y="2155330"/>
            <a:ext cx="6722268" cy="4081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139ABA-5B97-49CC-A7C2-13D77E9EA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23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6EECDBE2-34FD-417A-A94C-16671A31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181" y="3866203"/>
            <a:ext cx="3838574" cy="26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pPr algn="ctr"/>
            <a:r>
              <a:rPr lang="pl-PL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24</a:t>
            </a:r>
          </a:p>
        </p:txBody>
      </p:sp>
      <p:pic>
        <p:nvPicPr>
          <p:cNvPr id="10" name="Grafika 10">
            <a:extLst>
              <a:ext uri="{FF2B5EF4-FFF2-40B4-BE49-F238E27FC236}">
                <a16:creationId xmlns:a16="http://schemas.microsoft.com/office/drawing/2014/main" id="{2106F160-47FE-4FC1-84B7-DCE485D95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6844" y="1930399"/>
            <a:ext cx="6055953" cy="4928129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854AA-68F5-4697-A65A-366FE16A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 pracowników - 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0282C95A-CB44-4AF2-A717-DF6FB466F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88" y="2110655"/>
            <a:ext cx="5884077" cy="430178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9350246-B765-44B3-BA11-AACDBB8F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25</a:t>
            </a:r>
          </a:p>
        </p:txBody>
      </p:sp>
      <p:pic>
        <p:nvPicPr>
          <p:cNvPr id="6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A2C53A0D-94B8-4ED3-9F63-DC5D4F8E8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19" y="4113965"/>
            <a:ext cx="5779292" cy="2606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35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26</a:t>
            </a:r>
          </a:p>
        </p:txBody>
      </p:sp>
      <p:pic>
        <p:nvPicPr>
          <p:cNvPr id="12" name="Grafika 12">
            <a:extLst>
              <a:ext uri="{FF2B5EF4-FFF2-40B4-BE49-F238E27FC236}">
                <a16:creationId xmlns:a16="http://schemas.microsoft.com/office/drawing/2014/main" id="{CACEFD1C-D898-4EF5-84BE-A1984D0C1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3856" y="1876724"/>
            <a:ext cx="4914111" cy="4979089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9A28883-E9F1-451D-81E3-3AA87F78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>
                <a:ea typeface="+mj-lt"/>
                <a:cs typeface="+mj-lt"/>
              </a:rPr>
              <a:t>Kosztorys powykonawczy</a:t>
            </a:r>
          </a:p>
        </p:txBody>
      </p:sp>
      <p:pic>
        <p:nvPicPr>
          <p:cNvPr id="5" name="Obraz 5">
            <a:extLst>
              <a:ext uri="{FF2B5EF4-FFF2-40B4-BE49-F238E27FC236}">
                <a16:creationId xmlns:a16="http://schemas.microsoft.com/office/drawing/2014/main" id="{ABDFAF15-F343-4F42-A69F-B186766B2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88" y="2408310"/>
            <a:ext cx="7616884" cy="3742191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A4A87E-1C5B-4976-8674-FB1F0AA1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27</a:t>
            </a:r>
          </a:p>
        </p:txBody>
      </p:sp>
      <p:pic>
        <p:nvPicPr>
          <p:cNvPr id="6" name="Obraz 6">
            <a:extLst>
              <a:ext uri="{FF2B5EF4-FFF2-40B4-BE49-F238E27FC236}">
                <a16:creationId xmlns:a16="http://schemas.microsoft.com/office/drawing/2014/main" id="{D7FE03F0-3709-4F01-AD71-52955ECA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3974502"/>
            <a:ext cx="4112418" cy="218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6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6DDAFA71-96C4-4AD8-8C7B-1F13FFE7C49A}"/>
              </a:ext>
            </a:extLst>
          </p:cNvPr>
          <p:cNvSpPr txBox="1">
            <a:spLocks/>
          </p:cNvSpPr>
          <p:nvPr/>
        </p:nvSpPr>
        <p:spPr>
          <a:xfrm>
            <a:off x="10729455" y="207833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28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236D89BB-8658-4334-8447-90F58ECC5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372" y="1038225"/>
            <a:ext cx="5843452" cy="5687259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57323F0-EAC2-46FF-8F42-0DF31163C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4" y="2341551"/>
            <a:ext cx="6327777" cy="296679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F9CDC847-E9E2-41F4-BCEF-BE0568BFE00C}"/>
              </a:ext>
            </a:extLst>
          </p:cNvPr>
          <p:cNvSpPr txBox="1">
            <a:spLocks/>
          </p:cNvSpPr>
          <p:nvPr/>
        </p:nvSpPr>
        <p:spPr>
          <a:xfrm>
            <a:off x="10729455" y="1410072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29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85D511F-9969-4FCD-B114-C9E16072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" y="3019425"/>
            <a:ext cx="7031360" cy="259079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Grafika 3">
            <a:extLst>
              <a:ext uri="{FF2B5EF4-FFF2-40B4-BE49-F238E27FC236}">
                <a16:creationId xmlns:a16="http://schemas.microsoft.com/office/drawing/2014/main" id="{3B8CACF2-71C1-46B8-9A9E-E20F1BC3E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9080" y="0"/>
            <a:ext cx="565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sz="1800" dirty="0"/>
              <a:t>Wybór firmy,</a:t>
            </a:r>
          </a:p>
          <a:p>
            <a:pPr marL="457200" indent="-457200">
              <a:buAutoNum type="arabicPeriod"/>
            </a:pPr>
            <a:r>
              <a:rPr lang="pl-PL" sz="1800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sz="1800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sz="1800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sz="1800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sz="1800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CBF710-DEFF-42E0-AE33-1F1960A5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Wypłata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4A679A-DD64-4E21-AAA9-C0C9604F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30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127BF1F2-F94F-41F2-9CE7-1F2E7A7F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0990EAF8-D5CD-4412-87A4-1D75281B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336873"/>
            <a:ext cx="9613861" cy="418418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876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9" name="Symbol zastępczy numeru slajdu 3">
            <a:extLst>
              <a:ext uri="{FF2B5EF4-FFF2-40B4-BE49-F238E27FC236}">
                <a16:creationId xmlns:a16="http://schemas.microsoft.com/office/drawing/2014/main" id="{3BF0D293-5240-4076-A9C5-061E3CFF70A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31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BC5DD57B-E56E-4F58-BF13-24964DDC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3794" y="0"/>
            <a:ext cx="7700963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961C41D-AECD-44DF-9431-C63BEF48C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" y="2113873"/>
            <a:ext cx="6531699" cy="25931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1" name="Symbol zastępczy numeru slajdu 3">
            <a:extLst>
              <a:ext uri="{FF2B5EF4-FFF2-40B4-BE49-F238E27FC236}">
                <a16:creationId xmlns:a16="http://schemas.microsoft.com/office/drawing/2014/main" id="{ED4FBC32-6097-4310-AEE4-ED4EFBAA6D8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32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F3CBBDED-8C7A-4A5B-A7B9-49935923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470" y="753228"/>
            <a:ext cx="7583680" cy="5690873"/>
          </a:xfrm>
          <a:prstGeom prst="rect">
            <a:avLst/>
          </a:prstGeom>
        </p:spPr>
      </p:pic>
      <p:pic>
        <p:nvPicPr>
          <p:cNvPr id="3" name="Obraz 3">
            <a:extLst>
              <a:ext uri="{FF2B5EF4-FFF2-40B4-BE49-F238E27FC236}">
                <a16:creationId xmlns:a16="http://schemas.microsoft.com/office/drawing/2014/main" id="{57B255DF-72A3-46A4-B2CC-E761F2F33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34" y="2652015"/>
            <a:ext cx="9086671" cy="38714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06FCB021-FF8F-4797-B328-F56E264D6C5D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33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9A9FC50A-AB5B-4096-B166-CE033D15C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112" y="753228"/>
            <a:ext cx="7062306" cy="5469697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21A88A0-9FF6-4E54-9DEE-18C639DC0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06" y="3194807"/>
            <a:ext cx="4800600" cy="162459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Symbol zastępczy numeru slajdu 3">
            <a:extLst>
              <a:ext uri="{FF2B5EF4-FFF2-40B4-BE49-F238E27FC236}">
                <a16:creationId xmlns:a16="http://schemas.microsoft.com/office/drawing/2014/main" id="{8E0117D2-6520-43A9-96B8-1471280DD944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34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81BC660F-3360-490F-9003-428D66F7F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362" y="1977794"/>
            <a:ext cx="11273912" cy="48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Bilans</a:t>
            </a:r>
            <a:r>
              <a:rPr lang="en-US"/>
              <a:t> </a:t>
            </a:r>
            <a:r>
              <a:rPr lang="en-US" err="1"/>
              <a:t>miesięczny</a:t>
            </a:r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D4DFFA0B-C80F-4089-B6F8-5312C2482961}"/>
              </a:ext>
            </a:extLst>
          </p:cNvPr>
          <p:cNvSpPr txBox="1">
            <a:spLocks/>
          </p:cNvSpPr>
          <p:nvPr/>
        </p:nvSpPr>
        <p:spPr>
          <a:xfrm>
            <a:off x="10567447" y="518475"/>
            <a:ext cx="1624553" cy="979830"/>
          </a:xfrm>
          <a:prstGeom prst="rect">
            <a:avLst/>
          </a:prstGeom>
          <a:solidFill>
            <a:srgbClr val="EA8123"/>
          </a:solidFill>
          <a:ln>
            <a:solidFill>
              <a:srgbClr val="EA8123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dirty="0"/>
              <a:t>35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85804041-511C-4673-90DF-EA6DABE1A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282" y="-2"/>
            <a:ext cx="5486920" cy="684968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B5156EB-9292-4A0F-B4F3-DD1B39E9F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5" y="2113873"/>
            <a:ext cx="4886325" cy="13906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 err="1"/>
              <a:t>Uzupełnianie</a:t>
            </a:r>
            <a:r>
              <a:rPr lang="en-US" dirty="0"/>
              <a:t> </a:t>
            </a:r>
            <a:r>
              <a:rPr lang="en-US" dirty="0" err="1"/>
              <a:t>stanu</a:t>
            </a:r>
            <a:r>
              <a:rPr lang="en-US" dirty="0"/>
              <a:t> </a:t>
            </a:r>
            <a:r>
              <a:rPr lang="en-US" dirty="0" err="1"/>
              <a:t>magazynowego</a:t>
            </a:r>
            <a:endParaRPr lang="en-US" dirty="0"/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C14890F2-034C-4674-837E-BD0891544F68}"/>
              </a:ext>
            </a:extLst>
          </p:cNvPr>
          <p:cNvSpPr txBox="1">
            <a:spLocks/>
          </p:cNvSpPr>
          <p:nvPr/>
        </p:nvSpPr>
        <p:spPr>
          <a:xfrm>
            <a:off x="10729455" y="214320"/>
            <a:ext cx="1459369" cy="1090789"/>
          </a:xfrm>
          <a:prstGeom prst="rect">
            <a:avLst/>
          </a:prstGeom>
          <a:solidFill>
            <a:srgbClr val="EA8123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36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1753603-C3AE-4889-A4E9-7AD3227A1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99" y="1159670"/>
            <a:ext cx="4626555" cy="54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B8E0E-0DA2-4538-B2E3-6BD41550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BA2224A-3F7B-4506-8B52-588EEC65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37</a:t>
            </a:r>
          </a:p>
        </p:txBody>
      </p:sp>
      <p:pic>
        <p:nvPicPr>
          <p:cNvPr id="14" name="Obraz 14">
            <a:extLst>
              <a:ext uri="{FF2B5EF4-FFF2-40B4-BE49-F238E27FC236}">
                <a16:creationId xmlns:a16="http://schemas.microsoft.com/office/drawing/2014/main" id="{7B9E223B-DF9F-4850-AFFE-02D8A5C39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948" y="2903220"/>
            <a:ext cx="10058961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16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071" y="2505456"/>
            <a:ext cx="7253857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Projekt systemu wspomagającego zarządzanie drukarnią 3D był procesem bardzo złożonym, 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endParaRPr lang="pl-PL" sz="1800" dirty="0"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pl-PL" sz="1800" dirty="0">
                <a:latin typeface="+mj-lt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sz="1800" dirty="0">
              <a:latin typeface="+mj-lt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39</a:t>
            </a: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2DE33DA5-0C55-4D37-93EC-FA1CBB2C5952}"/>
              </a:ext>
            </a:extLst>
          </p:cNvPr>
          <p:cNvSpPr txBox="1">
            <a:spLocks/>
          </p:cNvSpPr>
          <p:nvPr/>
        </p:nvSpPr>
        <p:spPr>
          <a:xfrm>
            <a:off x="804586" y="76307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Podział zadań</a:t>
            </a:r>
          </a:p>
        </p:txBody>
      </p:sp>
      <p:graphicFrame>
        <p:nvGraphicFramePr>
          <p:cNvPr id="6" name="Tabela 8">
            <a:extLst>
              <a:ext uri="{FF2B5EF4-FFF2-40B4-BE49-F238E27FC236}">
                <a16:creationId xmlns:a16="http://schemas.microsoft.com/office/drawing/2014/main" id="{E4E42C59-EDA2-45E5-886D-6EFBB8508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60996"/>
              </p:ext>
            </p:extLst>
          </p:nvPr>
        </p:nvGraphicFramePr>
        <p:xfrm>
          <a:off x="363415" y="2101199"/>
          <a:ext cx="11465169" cy="454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3372">
                  <a:extLst>
                    <a:ext uri="{9D8B030D-6E8A-4147-A177-3AD203B41FA5}">
                      <a16:colId xmlns:a16="http://schemas.microsoft.com/office/drawing/2014/main" val="3960725889"/>
                    </a:ext>
                  </a:extLst>
                </a:gridCol>
                <a:gridCol w="1308296">
                  <a:extLst>
                    <a:ext uri="{9D8B030D-6E8A-4147-A177-3AD203B41FA5}">
                      <a16:colId xmlns:a16="http://schemas.microsoft.com/office/drawing/2014/main" val="139395721"/>
                    </a:ext>
                  </a:extLst>
                </a:gridCol>
                <a:gridCol w="1962632">
                  <a:extLst>
                    <a:ext uri="{9D8B030D-6E8A-4147-A177-3AD203B41FA5}">
                      <a16:colId xmlns:a16="http://schemas.microsoft.com/office/drawing/2014/main" val="3591265925"/>
                    </a:ext>
                  </a:extLst>
                </a:gridCol>
                <a:gridCol w="1314670">
                  <a:extLst>
                    <a:ext uri="{9D8B030D-6E8A-4147-A177-3AD203B41FA5}">
                      <a16:colId xmlns:a16="http://schemas.microsoft.com/office/drawing/2014/main" val="1006251050"/>
                    </a:ext>
                  </a:extLst>
                </a:gridCol>
                <a:gridCol w="1784195">
                  <a:extLst>
                    <a:ext uri="{9D8B030D-6E8A-4147-A177-3AD203B41FA5}">
                      <a16:colId xmlns:a16="http://schemas.microsoft.com/office/drawing/2014/main" val="1225266000"/>
                    </a:ext>
                  </a:extLst>
                </a:gridCol>
                <a:gridCol w="1437777">
                  <a:extLst>
                    <a:ext uri="{9D8B030D-6E8A-4147-A177-3AD203B41FA5}">
                      <a16:colId xmlns:a16="http://schemas.microsoft.com/office/drawing/2014/main" val="4253610752"/>
                    </a:ext>
                  </a:extLst>
                </a:gridCol>
                <a:gridCol w="1294227">
                  <a:extLst>
                    <a:ext uri="{9D8B030D-6E8A-4147-A177-3AD203B41FA5}">
                      <a16:colId xmlns:a16="http://schemas.microsoft.com/office/drawing/2014/main" val="4250356691"/>
                    </a:ext>
                  </a:extLst>
                </a:gridCol>
              </a:tblGrid>
              <a:tr h="826157">
                <a:tc>
                  <a:txBody>
                    <a:bodyPr/>
                    <a:lstStyle/>
                    <a:p>
                      <a:r>
                        <a:rPr lang="pl-PL" u="sng" dirty="0"/>
                        <a:t>Tworzenie: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Algorytmów działania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Modelu relacyjnego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Tabel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Widoków w SQL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Formularzy 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400" dirty="0"/>
                        <a:t>Prezentacji</a:t>
                      </a:r>
                    </a:p>
                    <a:p>
                      <a:endParaRPr lang="pl-P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2934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Banaczek Anna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1791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Brzeziński Karol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85681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Dobrowolska Julia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96116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Bartosz Gębicki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8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465796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Grzyb Konrad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966280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Kryń Dawid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1974309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/>
                        <a:t>Styczewski Paweł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77275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Wagner Jakub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59423"/>
                  </a:ext>
                </a:extLst>
              </a:tr>
              <a:tr h="413079">
                <a:tc>
                  <a:txBody>
                    <a:bodyPr/>
                    <a:lstStyle/>
                    <a:p>
                      <a:r>
                        <a:rPr lang="pl-PL" b="1" dirty="0"/>
                        <a:t>Zieńczuk Magdalena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66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7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1800" b="1" dirty="0"/>
          </a:p>
          <a:p>
            <a:r>
              <a:rPr lang="pl-PL" sz="1800" dirty="0"/>
              <a:t>Jest odpowiednią formą działalności np. dla wspólników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5" name="Symbol zastępczy numeru slajdu 3">
            <a:extLst>
              <a:ext uri="{FF2B5EF4-FFF2-40B4-BE49-F238E27FC236}">
                <a16:creationId xmlns:a16="http://schemas.microsoft.com/office/drawing/2014/main" id="{8248512B-80FE-46EF-83C4-E21DE13CD9F8}"/>
              </a:ext>
            </a:extLst>
          </p:cNvPr>
          <p:cNvSpPr txBox="1">
            <a:spLocks/>
          </p:cNvSpPr>
          <p:nvPr/>
        </p:nvSpPr>
        <p:spPr>
          <a:xfrm>
            <a:off x="10729455" y="753227"/>
            <a:ext cx="1459369" cy="1090789"/>
          </a:xfrm>
          <a:prstGeom prst="rect">
            <a:avLst/>
          </a:prstGeom>
          <a:solidFill>
            <a:srgbClr val="D44E0E"/>
          </a:solidFill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EBA5C1-EA0D-4D38-B474-3131B775EA3E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/>
              <a:t>5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EA6DEFDF-5D8F-4E76-ACB6-1872BCD2FD5E}"/>
              </a:ext>
            </a:extLst>
          </p:cNvPr>
          <p:cNvSpPr/>
          <p:nvPr/>
        </p:nvSpPr>
        <p:spPr>
          <a:xfrm>
            <a:off x="119662" y="4617358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Budowa strategii firmy</a:t>
            </a:r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0A6958DA-2699-46BF-815A-66F176808B8C}"/>
              </a:ext>
            </a:extLst>
          </p:cNvPr>
          <p:cNvSpPr/>
          <p:nvPr/>
        </p:nvSpPr>
        <p:spPr>
          <a:xfrm>
            <a:off x="1453600" y="403082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Działania marketingowe</a:t>
            </a:r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D46E0B89-4109-47CE-AE5F-8BA4E1A7E597}"/>
              </a:ext>
            </a:extLst>
          </p:cNvPr>
          <p:cNvSpPr/>
          <p:nvPr/>
        </p:nvSpPr>
        <p:spPr>
          <a:xfrm>
            <a:off x="1453600" y="5250666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kontaktami z otoczeniem</a:t>
            </a:r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2652DFCB-FDB5-4921-8B38-45BE58608FD4}"/>
              </a:ext>
            </a:extLst>
          </p:cNvPr>
          <p:cNvSpPr/>
          <p:nvPr/>
        </p:nvSpPr>
        <p:spPr>
          <a:xfrm>
            <a:off x="2880897" y="4617357"/>
            <a:ext cx="125265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zamówieniami</a:t>
            </a:r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063AFD5C-62A8-49E7-BB90-16D9C03ACE86}"/>
              </a:ext>
            </a:extLst>
          </p:cNvPr>
          <p:cNvSpPr/>
          <p:nvPr/>
        </p:nvSpPr>
        <p:spPr>
          <a:xfrm>
            <a:off x="4412418" y="2615914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technologicznej</a:t>
            </a:r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45D3CA02-FB6A-4B66-B5D4-BB3B60BD735E}"/>
              </a:ext>
            </a:extLst>
          </p:cNvPr>
          <p:cNvSpPr/>
          <p:nvPr/>
        </p:nvSpPr>
        <p:spPr>
          <a:xfrm>
            <a:off x="4421965" y="3360277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Przygotowanie dokumentacji konstrukcyjnej</a:t>
            </a:r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5E210C96-44BB-4AF8-A7AA-FAEB59CFDBAB}"/>
              </a:ext>
            </a:extLst>
          </p:cNvPr>
          <p:cNvSpPr/>
          <p:nvPr/>
        </p:nvSpPr>
        <p:spPr>
          <a:xfrm>
            <a:off x="4421965" y="4110744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Wdrożenie produkcyjne</a:t>
            </a:r>
          </a:p>
        </p:txBody>
      </p:sp>
      <p:sp>
        <p:nvSpPr>
          <p:cNvPr id="15" name="Prostokąt: zaokrąglone rogi 14">
            <a:extLst>
              <a:ext uri="{FF2B5EF4-FFF2-40B4-BE49-F238E27FC236}">
                <a16:creationId xmlns:a16="http://schemas.microsoft.com/office/drawing/2014/main" id="{37092417-2AD6-44B4-8118-39A630CE0853}"/>
              </a:ext>
            </a:extLst>
          </p:cNvPr>
          <p:cNvSpPr/>
          <p:nvPr/>
        </p:nvSpPr>
        <p:spPr>
          <a:xfrm>
            <a:off x="5091036" y="5086143"/>
            <a:ext cx="167403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środkami trwałymi </a:t>
            </a:r>
            <a:br>
              <a:rPr lang="pl-PL" sz="1200">
                <a:solidFill>
                  <a:schemeClr val="tx1"/>
                </a:solidFill>
              </a:rPr>
            </a:br>
            <a:r>
              <a:rPr lang="pl-PL" sz="1200">
                <a:solidFill>
                  <a:schemeClr val="tx1"/>
                </a:solidFill>
              </a:rPr>
              <a:t>i nieruchomościami</a:t>
            </a:r>
          </a:p>
        </p:txBody>
      </p:sp>
      <p:sp>
        <p:nvSpPr>
          <p:cNvPr id="16" name="Prostokąt: zaokrąglone rogi 15">
            <a:extLst>
              <a:ext uri="{FF2B5EF4-FFF2-40B4-BE49-F238E27FC236}">
                <a16:creationId xmlns:a16="http://schemas.microsoft.com/office/drawing/2014/main" id="{E862DC3A-D7A8-46C4-AB28-D26E03C2E9C4}"/>
              </a:ext>
            </a:extLst>
          </p:cNvPr>
          <p:cNvSpPr/>
          <p:nvPr/>
        </p:nvSpPr>
        <p:spPr>
          <a:xfrm>
            <a:off x="5091036" y="5999166"/>
            <a:ext cx="1687175" cy="665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Zarzadzanie zasobami ludzkimi</a:t>
            </a:r>
          </a:p>
        </p:txBody>
      </p:sp>
      <p:sp>
        <p:nvSpPr>
          <p:cNvPr id="17" name="Prostokąt: zaokrąglone rogi 16">
            <a:extLst>
              <a:ext uri="{FF2B5EF4-FFF2-40B4-BE49-F238E27FC236}">
                <a16:creationId xmlns:a16="http://schemas.microsoft.com/office/drawing/2014/main" id="{BDA8CDE1-202D-4155-A812-FCFEA03F21E1}"/>
              </a:ext>
            </a:extLst>
          </p:cNvPr>
          <p:cNvSpPr/>
          <p:nvPr/>
        </p:nvSpPr>
        <p:spPr>
          <a:xfrm>
            <a:off x="6431895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Planowanie produkcji</a:t>
            </a:r>
          </a:p>
        </p:txBody>
      </p:sp>
      <p:sp>
        <p:nvSpPr>
          <p:cNvPr id="18" name="Prostokąt: zaokrąglone rogi 17">
            <a:extLst>
              <a:ext uri="{FF2B5EF4-FFF2-40B4-BE49-F238E27FC236}">
                <a16:creationId xmlns:a16="http://schemas.microsoft.com/office/drawing/2014/main" id="{E0A33F27-9226-4471-8548-B9455465F9C6}"/>
              </a:ext>
            </a:extLst>
          </p:cNvPr>
          <p:cNvSpPr/>
          <p:nvPr/>
        </p:nvSpPr>
        <p:spPr>
          <a:xfrm>
            <a:off x="8275314" y="262402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Transport wewnętrzny</a:t>
            </a:r>
          </a:p>
        </p:txBody>
      </p:sp>
      <p:sp>
        <p:nvSpPr>
          <p:cNvPr id="19" name="Prostokąt: zaokrąglone rogi 18">
            <a:extLst>
              <a:ext uri="{FF2B5EF4-FFF2-40B4-BE49-F238E27FC236}">
                <a16:creationId xmlns:a16="http://schemas.microsoft.com/office/drawing/2014/main" id="{86F02139-1394-4953-A1B5-CEDAFC797D3B}"/>
              </a:ext>
            </a:extLst>
          </p:cNvPr>
          <p:cNvSpPr/>
          <p:nvPr/>
        </p:nvSpPr>
        <p:spPr>
          <a:xfrm>
            <a:off x="8289634" y="3360275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Magazynowanie produktów</a:t>
            </a:r>
          </a:p>
        </p:txBody>
      </p:sp>
      <p:sp>
        <p:nvSpPr>
          <p:cNvPr id="20" name="Prostokąt: zaokrąglone rogi 19">
            <a:extLst>
              <a:ext uri="{FF2B5EF4-FFF2-40B4-BE49-F238E27FC236}">
                <a16:creationId xmlns:a16="http://schemas.microsoft.com/office/drawing/2014/main" id="{2EE4D499-DCD0-4392-8B41-C9B137BDD78F}"/>
              </a:ext>
            </a:extLst>
          </p:cNvPr>
          <p:cNvSpPr/>
          <p:nvPr/>
        </p:nvSpPr>
        <p:spPr>
          <a:xfrm>
            <a:off x="8284861" y="4118858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Proces technologiczny</a:t>
            </a:r>
          </a:p>
        </p:txBody>
      </p:sp>
      <p:sp>
        <p:nvSpPr>
          <p:cNvPr id="24" name="Prostokąt: zaokrąglone rogi 23">
            <a:extLst>
              <a:ext uri="{FF2B5EF4-FFF2-40B4-BE49-F238E27FC236}">
                <a16:creationId xmlns:a16="http://schemas.microsoft.com/office/drawing/2014/main" id="{59E2AB57-AB4E-4665-BB04-851A7A36B2A9}"/>
              </a:ext>
            </a:extLst>
          </p:cNvPr>
          <p:cNvSpPr/>
          <p:nvPr/>
        </p:nvSpPr>
        <p:spPr>
          <a:xfrm>
            <a:off x="10018541" y="3360276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Obsługa posprzedażowa klientów</a:t>
            </a:r>
          </a:p>
        </p:txBody>
      </p:sp>
      <p:sp>
        <p:nvSpPr>
          <p:cNvPr id="25" name="Prostokąt: zaokrąglone rogi 24">
            <a:extLst>
              <a:ext uri="{FF2B5EF4-FFF2-40B4-BE49-F238E27FC236}">
                <a16:creationId xmlns:a16="http://schemas.microsoft.com/office/drawing/2014/main" id="{784859B9-27BE-4849-90CE-D8D16CBC4AC0}"/>
              </a:ext>
            </a:extLst>
          </p:cNvPr>
          <p:cNvSpPr/>
          <p:nvPr/>
        </p:nvSpPr>
        <p:spPr>
          <a:xfrm>
            <a:off x="10060384" y="2102508"/>
            <a:ext cx="1338142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zapasami części i materiałów</a:t>
            </a:r>
          </a:p>
        </p:txBody>
      </p:sp>
      <p:sp>
        <p:nvSpPr>
          <p:cNvPr id="26" name="Prostokąt: zaokrąglone rogi 25">
            <a:extLst>
              <a:ext uri="{FF2B5EF4-FFF2-40B4-BE49-F238E27FC236}">
                <a16:creationId xmlns:a16="http://schemas.microsoft.com/office/drawing/2014/main" id="{C836EF54-F162-4E77-9D4E-30EBAB1F1300}"/>
              </a:ext>
            </a:extLst>
          </p:cNvPr>
          <p:cNvSpPr/>
          <p:nvPr/>
        </p:nvSpPr>
        <p:spPr>
          <a:xfrm>
            <a:off x="9513665" y="5567077"/>
            <a:ext cx="1347688" cy="58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>
                <a:solidFill>
                  <a:schemeClr val="tx1"/>
                </a:solidFill>
              </a:rPr>
              <a:t>Zarządzanie finansami</a:t>
            </a:r>
          </a:p>
        </p:txBody>
      </p: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29BBE66D-210D-4F55-A883-EE0CC609EF58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 flipV="1">
            <a:off x="5760107" y="3653541"/>
            <a:ext cx="67178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Łącznik: łamany 38">
            <a:extLst>
              <a:ext uri="{FF2B5EF4-FFF2-40B4-BE49-F238E27FC236}">
                <a16:creationId xmlns:a16="http://schemas.microsoft.com/office/drawing/2014/main" id="{1DF13318-E098-43C1-A537-75EC694E812B}"/>
              </a:ext>
            </a:extLst>
          </p:cNvPr>
          <p:cNvCxnSpPr>
            <a:cxnSpLocks/>
          </p:cNvCxnSpPr>
          <p:nvPr/>
        </p:nvCxnSpPr>
        <p:spPr>
          <a:xfrm>
            <a:off x="7765263" y="3653540"/>
            <a:ext cx="514824" cy="758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Łącznik: łamany 45">
            <a:extLst>
              <a:ext uri="{FF2B5EF4-FFF2-40B4-BE49-F238E27FC236}">
                <a16:creationId xmlns:a16="http://schemas.microsoft.com/office/drawing/2014/main" id="{447FFCF5-7CB7-4647-B1B2-FE189009409A}"/>
              </a:ext>
            </a:extLst>
          </p:cNvPr>
          <p:cNvCxnSpPr>
            <a:stCxn id="17" idx="0"/>
            <a:endCxn id="25" idx="1"/>
          </p:cNvCxnSpPr>
          <p:nvPr/>
        </p:nvCxnSpPr>
        <p:spPr>
          <a:xfrm rot="5400000" flipH="1" flipV="1">
            <a:off x="8098425" y="1398316"/>
            <a:ext cx="964501" cy="29594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Łącznik: łamany 47">
            <a:extLst>
              <a:ext uri="{FF2B5EF4-FFF2-40B4-BE49-F238E27FC236}">
                <a16:creationId xmlns:a16="http://schemas.microsoft.com/office/drawing/2014/main" id="{C325AA5B-4A86-49F3-8C68-C0AF0D450C47}"/>
              </a:ext>
            </a:extLst>
          </p:cNvPr>
          <p:cNvCxnSpPr>
            <a:stCxn id="25" idx="3"/>
            <a:endCxn id="26" idx="3"/>
          </p:cNvCxnSpPr>
          <p:nvPr/>
        </p:nvCxnSpPr>
        <p:spPr>
          <a:xfrm flipH="1">
            <a:off x="10861353" y="2395774"/>
            <a:ext cx="537173" cy="3464569"/>
          </a:xfrm>
          <a:prstGeom prst="bent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Łącznik: łamany 53">
            <a:extLst>
              <a:ext uri="{FF2B5EF4-FFF2-40B4-BE49-F238E27FC236}">
                <a16:creationId xmlns:a16="http://schemas.microsoft.com/office/drawing/2014/main" id="{089E6BA8-8302-4E83-BDBC-172794E5AC34}"/>
              </a:ext>
            </a:extLst>
          </p:cNvPr>
          <p:cNvCxnSpPr>
            <a:cxnSpLocks/>
          </p:cNvCxnSpPr>
          <p:nvPr/>
        </p:nvCxnSpPr>
        <p:spPr>
          <a:xfrm flipH="1">
            <a:off x="10887002" y="3653542"/>
            <a:ext cx="432610" cy="2292806"/>
          </a:xfrm>
          <a:prstGeom prst="bentConnector4">
            <a:avLst>
              <a:gd name="adj1" fmla="val -70896"/>
              <a:gd name="adj2" fmla="val 961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Łącznik: łamany 57">
            <a:extLst>
              <a:ext uri="{FF2B5EF4-FFF2-40B4-BE49-F238E27FC236}">
                <a16:creationId xmlns:a16="http://schemas.microsoft.com/office/drawing/2014/main" id="{36F4DBD2-40F8-4EAB-9290-38277393165C}"/>
              </a:ext>
            </a:extLst>
          </p:cNvPr>
          <p:cNvCxnSpPr>
            <a:cxnSpLocks/>
          </p:cNvCxnSpPr>
          <p:nvPr/>
        </p:nvCxnSpPr>
        <p:spPr>
          <a:xfrm>
            <a:off x="9613456" y="2927360"/>
            <a:ext cx="405085" cy="736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Łącznik prosty ze strzałką 59">
            <a:extLst>
              <a:ext uri="{FF2B5EF4-FFF2-40B4-BE49-F238E27FC236}">
                <a16:creationId xmlns:a16="http://schemas.microsoft.com/office/drawing/2014/main" id="{9A18A19B-2B78-4FAD-A19E-7EA3D4972B7C}"/>
              </a:ext>
            </a:extLst>
          </p:cNvPr>
          <p:cNvCxnSpPr>
            <a:cxnSpLocks/>
          </p:cNvCxnSpPr>
          <p:nvPr/>
        </p:nvCxnSpPr>
        <p:spPr>
          <a:xfrm>
            <a:off x="9618229" y="3663607"/>
            <a:ext cx="3907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Łącznik prosty ze strzałką 69">
            <a:extLst>
              <a:ext uri="{FF2B5EF4-FFF2-40B4-BE49-F238E27FC236}">
                <a16:creationId xmlns:a16="http://schemas.microsoft.com/office/drawing/2014/main" id="{AC51CA41-B1E2-43C1-9669-B4FAE3D461C3}"/>
              </a:ext>
            </a:extLst>
          </p:cNvPr>
          <p:cNvCxnSpPr>
            <a:cxnSpLocks/>
          </p:cNvCxnSpPr>
          <p:nvPr/>
        </p:nvCxnSpPr>
        <p:spPr>
          <a:xfrm>
            <a:off x="7770037" y="3653541"/>
            <a:ext cx="519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Łącznik: łamany 71">
            <a:extLst>
              <a:ext uri="{FF2B5EF4-FFF2-40B4-BE49-F238E27FC236}">
                <a16:creationId xmlns:a16="http://schemas.microsoft.com/office/drawing/2014/main" id="{35B2740A-9934-4D42-AD11-0F90FDAB469D}"/>
              </a:ext>
            </a:extLst>
          </p:cNvPr>
          <p:cNvCxnSpPr>
            <a:cxnSpLocks/>
          </p:cNvCxnSpPr>
          <p:nvPr/>
        </p:nvCxnSpPr>
        <p:spPr>
          <a:xfrm flipV="1">
            <a:off x="9623002" y="3662071"/>
            <a:ext cx="385992" cy="7585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Łącznik: łamany 73">
            <a:extLst>
              <a:ext uri="{FF2B5EF4-FFF2-40B4-BE49-F238E27FC236}">
                <a16:creationId xmlns:a16="http://schemas.microsoft.com/office/drawing/2014/main" id="{90A4A3BC-E8C9-4D8E-A58A-9B03E0957495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7770037" y="2917294"/>
            <a:ext cx="505277" cy="7362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: łamany 81">
            <a:extLst>
              <a:ext uri="{FF2B5EF4-FFF2-40B4-BE49-F238E27FC236}">
                <a16:creationId xmlns:a16="http://schemas.microsoft.com/office/drawing/2014/main" id="{224C4C4D-21B2-4CA3-A758-ABBC4DE5C6CD}"/>
              </a:ext>
            </a:extLst>
          </p:cNvPr>
          <p:cNvCxnSpPr>
            <a:stCxn id="15" idx="3"/>
            <a:endCxn id="26" idx="1"/>
          </p:cNvCxnSpPr>
          <p:nvPr/>
        </p:nvCxnSpPr>
        <p:spPr>
          <a:xfrm>
            <a:off x="6765071" y="5418738"/>
            <a:ext cx="2748594" cy="441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Łącznik: łamany 96">
            <a:extLst>
              <a:ext uri="{FF2B5EF4-FFF2-40B4-BE49-F238E27FC236}">
                <a16:creationId xmlns:a16="http://schemas.microsoft.com/office/drawing/2014/main" id="{A2337B84-473A-4A52-926F-11DB0A77695E}"/>
              </a:ext>
            </a:extLst>
          </p:cNvPr>
          <p:cNvCxnSpPr>
            <a:stCxn id="3" idx="0"/>
            <a:endCxn id="9" idx="1"/>
          </p:cNvCxnSpPr>
          <p:nvPr/>
        </p:nvCxnSpPr>
        <p:spPr>
          <a:xfrm rot="5400000" flipH="1" flipV="1">
            <a:off x="953162" y="4116921"/>
            <a:ext cx="293266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Łącznik: łamany 98">
            <a:extLst>
              <a:ext uri="{FF2B5EF4-FFF2-40B4-BE49-F238E27FC236}">
                <a16:creationId xmlns:a16="http://schemas.microsoft.com/office/drawing/2014/main" id="{52CA99F7-90E1-4E0F-AACA-D72B92E1E4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929774" y="5020105"/>
            <a:ext cx="340043" cy="7076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Łącznik: łamany 100">
            <a:extLst>
              <a:ext uri="{FF2B5EF4-FFF2-40B4-BE49-F238E27FC236}">
                <a16:creationId xmlns:a16="http://schemas.microsoft.com/office/drawing/2014/main" id="{E986CB57-6657-4CFA-8028-D2B06DE238C3}"/>
              </a:ext>
            </a:extLst>
          </p:cNvPr>
          <p:cNvCxnSpPr>
            <a:stCxn id="9" idx="3"/>
            <a:endCxn id="11" idx="0"/>
          </p:cNvCxnSpPr>
          <p:nvPr/>
        </p:nvCxnSpPr>
        <p:spPr>
          <a:xfrm>
            <a:off x="2706258" y="4324092"/>
            <a:ext cx="800968" cy="2932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Łącznik: łamany 102">
            <a:extLst>
              <a:ext uri="{FF2B5EF4-FFF2-40B4-BE49-F238E27FC236}">
                <a16:creationId xmlns:a16="http://schemas.microsoft.com/office/drawing/2014/main" id="{20917C14-6D7F-4AD0-886D-1117A141656F}"/>
              </a:ext>
            </a:extLst>
          </p:cNvPr>
          <p:cNvCxnSpPr>
            <a:stCxn id="10" idx="3"/>
            <a:endCxn id="11" idx="2"/>
          </p:cNvCxnSpPr>
          <p:nvPr/>
        </p:nvCxnSpPr>
        <p:spPr>
          <a:xfrm flipV="1">
            <a:off x="2706258" y="5203888"/>
            <a:ext cx="800968" cy="340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Łącznik: łamany 104">
            <a:extLst>
              <a:ext uri="{FF2B5EF4-FFF2-40B4-BE49-F238E27FC236}">
                <a16:creationId xmlns:a16="http://schemas.microsoft.com/office/drawing/2014/main" id="{9913FE22-3585-44B8-A204-9E090FE446BF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133555" y="4404010"/>
            <a:ext cx="288410" cy="5066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Łącznik: łamany 106">
            <a:extLst>
              <a:ext uri="{FF2B5EF4-FFF2-40B4-BE49-F238E27FC236}">
                <a16:creationId xmlns:a16="http://schemas.microsoft.com/office/drawing/2014/main" id="{79536B9D-D30E-4412-AA7F-834003EBD777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133555" y="3653543"/>
            <a:ext cx="288410" cy="1257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Łącznik: łamany 111">
            <a:extLst>
              <a:ext uri="{FF2B5EF4-FFF2-40B4-BE49-F238E27FC236}">
                <a16:creationId xmlns:a16="http://schemas.microsoft.com/office/drawing/2014/main" id="{A34F1C00-47DB-4E0B-96A0-E190BE83A0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133555" y="2909180"/>
            <a:ext cx="278863" cy="20014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: łamany 113">
            <a:extLst>
              <a:ext uri="{FF2B5EF4-FFF2-40B4-BE49-F238E27FC236}">
                <a16:creationId xmlns:a16="http://schemas.microsoft.com/office/drawing/2014/main" id="{F604CB24-B732-4490-AAB0-7702CC998535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4133555" y="4910623"/>
            <a:ext cx="957481" cy="508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Łącznik: łamany 115">
            <a:extLst>
              <a:ext uri="{FF2B5EF4-FFF2-40B4-BE49-F238E27FC236}">
                <a16:creationId xmlns:a16="http://schemas.microsoft.com/office/drawing/2014/main" id="{3436F886-BC7E-41CD-ACA3-D60F77EFE4FE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4133555" y="4910623"/>
            <a:ext cx="957481" cy="1421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Łącznik: łamany 124">
            <a:extLst>
              <a:ext uri="{FF2B5EF4-FFF2-40B4-BE49-F238E27FC236}">
                <a16:creationId xmlns:a16="http://schemas.microsoft.com/office/drawing/2014/main" id="{C5F5B416-E151-4FCF-A083-918E55578BF5}"/>
              </a:ext>
            </a:extLst>
          </p:cNvPr>
          <p:cNvCxnSpPr>
            <a:stCxn id="16" idx="3"/>
            <a:endCxn id="26" idx="1"/>
          </p:cNvCxnSpPr>
          <p:nvPr/>
        </p:nvCxnSpPr>
        <p:spPr>
          <a:xfrm flipV="1">
            <a:off x="6778211" y="5860343"/>
            <a:ext cx="2735454" cy="471418"/>
          </a:xfrm>
          <a:prstGeom prst="bentConnector3">
            <a:avLst>
              <a:gd name="adj1" fmla="val 497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14:cNvPr>
              <p14:cNvContentPartPr/>
              <p14:nvPr/>
            </p14:nvContentPartPr>
            <p14:xfrm>
              <a:off x="1268094" y="2979093"/>
              <a:ext cx="360" cy="360"/>
            </p14:xfrm>
          </p:contentPart>
        </mc:Choice>
        <mc:Fallback xmlns="">
          <p:pic>
            <p:nvPicPr>
              <p:cNvPr id="21" name="Pismo odręczne 20">
                <a:extLst>
                  <a:ext uri="{FF2B5EF4-FFF2-40B4-BE49-F238E27FC236}">
                    <a16:creationId xmlns:a16="http://schemas.microsoft.com/office/drawing/2014/main" id="{B00AA040-103C-4B00-BC05-7726E07214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094" y="2970093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3" name="Łącznik: łamany 22">
            <a:extLst>
              <a:ext uri="{FF2B5EF4-FFF2-40B4-BE49-F238E27FC236}">
                <a16:creationId xmlns:a16="http://schemas.microsoft.com/office/drawing/2014/main" id="{BF2C713F-FDC0-4017-AA7B-51F5C501E274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750560" y="2909180"/>
            <a:ext cx="681335" cy="744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D860D0E7-B776-42F9-8562-BCAE3BBC9E39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5769653" y="3653541"/>
            <a:ext cx="662242" cy="750469"/>
          </a:xfrm>
          <a:prstGeom prst="bentConnector3">
            <a:avLst>
              <a:gd name="adj1" fmla="val 4851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Prostokąt 30">
            <a:extLst>
              <a:ext uri="{FF2B5EF4-FFF2-40B4-BE49-F238E27FC236}">
                <a16:creationId xmlns:a16="http://schemas.microsoft.com/office/drawing/2014/main" id="{F140958F-05DA-40AB-88C3-E021870B71D0}"/>
              </a:ext>
            </a:extLst>
          </p:cNvPr>
          <p:cNvSpPr/>
          <p:nvPr/>
        </p:nvSpPr>
        <p:spPr>
          <a:xfrm>
            <a:off x="2787538" y="2027280"/>
            <a:ext cx="8855102" cy="4761420"/>
          </a:xfrm>
          <a:prstGeom prst="rect">
            <a:avLst/>
          </a:prstGeom>
          <a:noFill/>
          <a:ln w="57150"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7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17DF9"/>
                                      </p:to>
                                    </p:animClr>
                                    <p:set>
                                      <p:cBhvr>
                                        <p:cTn id="18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6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21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  1. Moduł zarządzania:</a:t>
            </a:r>
          </a:p>
          <a:p>
            <a:pPr lvl="1"/>
            <a:r>
              <a:rPr lang="pl-PL" sz="1800" dirty="0"/>
              <a:t>Kierownik podgrupy: inż. Bartosz Gębicki </a:t>
            </a:r>
          </a:p>
          <a:p>
            <a:pPr lvl="1"/>
            <a:r>
              <a:rPr lang="pl-PL" sz="1800" dirty="0"/>
              <a:t>Skład podgrupy: inż. Julia Dobrowolska, inż. Konrad Grzyb</a:t>
            </a:r>
          </a:p>
          <a:p>
            <a:pPr marL="457200" lvl="1" indent="0">
              <a:buNone/>
            </a:pPr>
            <a:r>
              <a:rPr lang="pl-PL" sz="1800" dirty="0"/>
              <a:t> </a:t>
            </a:r>
          </a:p>
          <a:p>
            <a:pPr marL="0" indent="0">
              <a:buNone/>
            </a:pPr>
            <a:r>
              <a:rPr lang="pl-PL" sz="2000" dirty="0"/>
              <a:t>  2. Moduł produkcji:</a:t>
            </a:r>
          </a:p>
          <a:p>
            <a:pPr lvl="1"/>
            <a:r>
              <a:rPr lang="pl-PL" sz="1800" dirty="0"/>
              <a:t>Kierownik podgrupy: inż. Magdalena Zieńczuk</a:t>
            </a:r>
          </a:p>
          <a:p>
            <a:pPr lvl="1"/>
            <a:r>
              <a:rPr lang="pl-PL" sz="1800" dirty="0"/>
              <a:t>Skład podgrupy: inż. Karol Brzeziński, inż. Anna Banaczek</a:t>
            </a:r>
          </a:p>
          <a:p>
            <a:pPr marL="457200" lvl="1" indent="0">
              <a:buNone/>
            </a:pPr>
            <a:endParaRPr lang="pl-PL" sz="1800" dirty="0"/>
          </a:p>
          <a:p>
            <a:pPr marL="0" indent="0">
              <a:buNone/>
            </a:pPr>
            <a:r>
              <a:rPr lang="pl-PL" sz="2000" dirty="0"/>
              <a:t>  3. Moduł magazynowy:</a:t>
            </a:r>
          </a:p>
          <a:p>
            <a:pPr lvl="1"/>
            <a:r>
              <a:rPr lang="pl-PL" sz="1800" dirty="0"/>
              <a:t>Kierownik podgrupy: inż. Jakub Wagner</a:t>
            </a:r>
          </a:p>
          <a:p>
            <a:pPr lvl="1"/>
            <a:r>
              <a:rPr lang="pl-PL" sz="1800" dirty="0"/>
              <a:t>Skład podgrupy: inż. Paweł Styczewski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Wymagania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B1464A79-30AA-4AE9-AF3B-DFB19F3FE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584367"/>
              </p:ext>
            </p:extLst>
          </p:nvPr>
        </p:nvGraphicFramePr>
        <p:xfrm>
          <a:off x="495300" y="2053165"/>
          <a:ext cx="10234155" cy="457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385">
                  <a:extLst>
                    <a:ext uri="{9D8B030D-6E8A-4147-A177-3AD203B41FA5}">
                      <a16:colId xmlns:a16="http://schemas.microsoft.com/office/drawing/2014/main" val="776704395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1649499713"/>
                    </a:ext>
                  </a:extLst>
                </a:gridCol>
                <a:gridCol w="3411385">
                  <a:extLst>
                    <a:ext uri="{9D8B030D-6E8A-4147-A177-3AD203B41FA5}">
                      <a16:colId xmlns:a16="http://schemas.microsoft.com/office/drawing/2014/main" val="727165174"/>
                    </a:ext>
                  </a:extLst>
                </a:gridCol>
              </a:tblGrid>
              <a:tr h="435385"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zarządzania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produkcji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Dział magazynowy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750355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formularza zamówienia od klienta.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Opracowanie procesu technologicznego produktu.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Wydawanie produktów klientom.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92591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Możliwość wystawienia faktury sprzedaży.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Przygotowanie kosztorysu ofertowego.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Nadzór nad stanem magazynowym.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908366"/>
                  </a:ext>
                </a:extLst>
              </a:tr>
              <a:tr h="1073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Wypłacenie pensji pracownikom.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Przygotowanie kosztorysu powykonawczego.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Przyjmowanie dostaw.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727668"/>
                  </a:ext>
                </a:extLst>
              </a:tr>
              <a:tr h="859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/>
                        <a:t>Wygenerowanie raportu w postaci bilansu miesięcznego.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l-PL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921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1800" dirty="0"/>
              <a:t>W przedsiębiorstwie wykonywane są elementy druku 3D, zamówienia składane są przez klientów, następnie przeprowadzany jest proces produkcji.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8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1800" dirty="0"/>
              <a:t>W naszym przedsiębiorstwie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1300</TotalTime>
  <Words>688</Words>
  <Application>Microsoft Office PowerPoint</Application>
  <PresentationFormat>Panoramiczny</PresentationFormat>
  <Paragraphs>207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4" baseType="lpstr">
      <vt:lpstr>Arial</vt:lpstr>
      <vt:lpstr>Calibri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Forma prawna przedsiębiorstwa</vt:lpstr>
      <vt:lpstr>Proces biznesowy</vt:lpstr>
      <vt:lpstr>Moduły</vt:lpstr>
      <vt:lpstr>Wymagania</vt:lpstr>
      <vt:lpstr>Zamówienia</vt:lpstr>
      <vt:lpstr>Architektura bazy danych</vt:lpstr>
      <vt:lpstr>Software bazy danych</vt:lpstr>
      <vt:lpstr>Serwisowanie</vt:lpstr>
      <vt:lpstr>Koszt materiału - kosztorys ofertowy</vt:lpstr>
      <vt:lpstr>Koszt materiału - kosztorys ofertowy</vt:lpstr>
      <vt:lpstr>Koszt maszyn - kosztorys ofertowy</vt:lpstr>
      <vt:lpstr>Koszt maszyn - kosztorys ofertowy</vt:lpstr>
      <vt:lpstr>Koszt pracowników - kosztorys ofertowy</vt:lpstr>
      <vt:lpstr>Koszt pracowników - kosztorys ofertowy</vt:lpstr>
      <vt:lpstr>Kosztorys ofertowy</vt:lpstr>
      <vt:lpstr>Kosztorys ofertowy</vt:lpstr>
      <vt:lpstr>Koszt materiału - kosztorys powykonawczy</vt:lpstr>
      <vt:lpstr>Koszt materiału - kosztorys powykonawczy</vt:lpstr>
      <vt:lpstr>Koszt maszyn - kosztorys powykonawczy</vt:lpstr>
      <vt:lpstr>Koszt maszyn - kosztorys powykonawczy</vt:lpstr>
      <vt:lpstr>Koszt pracowników - kosztorys powykonawczy</vt:lpstr>
      <vt:lpstr>Koszt pracowników - kosztorys powykonawczy</vt:lpstr>
      <vt:lpstr>Kosztorys powykonawczy</vt:lpstr>
      <vt:lpstr>Kosztorys powykonawczy</vt:lpstr>
      <vt:lpstr>Oferta dla klienta</vt:lpstr>
      <vt:lpstr>Wypłata</vt:lpstr>
      <vt:lpstr>Wypłata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Prezentacja programu PowerPoint</vt:lpstr>
      <vt:lpstr>Podsumowanie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aniabanaczekk@gmail.com</cp:lastModifiedBy>
  <cp:revision>138</cp:revision>
  <dcterms:created xsi:type="dcterms:W3CDTF">2021-03-15T18:38:16Z</dcterms:created>
  <dcterms:modified xsi:type="dcterms:W3CDTF">2021-05-05T20:52:39Z</dcterms:modified>
</cp:coreProperties>
</file>